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s/slide22.xml" ContentType="application/vnd.openxmlformats-officedocument.presentationml.slide+xml"/>
  <Override PartName="/ppt/slides/slide28.xml" ContentType="application/vnd.openxmlformats-officedocument.presentationml.slid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s/slide30.xml" ContentType="application/vnd.openxmlformats-officedocument.presentationml.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26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ppt/slides/slide25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3.xml" ContentType="application/vnd.openxmlformats-officedocument.presentationml.slide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7.xml" ContentType="application/vnd.openxmlformats-officedocument.presentationml.slide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31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Default Extension="gif" ContentType="image/gif"/>
  <Override PartName="/ppt/slides/slide19.xml" ContentType="application/vnd.openxmlformats-officedocument.presentationml.slide+xml"/>
  <Override PartName="/ppt/slides/slide12.xml" ContentType="application/vnd.openxmlformats-officedocument.presentationml.slide+xml"/>
  <Override PartName="/ppt/slides/slide29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335" r:id="rId3"/>
    <p:sldId id="333" r:id="rId4"/>
    <p:sldId id="334" r:id="rId5"/>
    <p:sldId id="332" r:id="rId6"/>
    <p:sldId id="331" r:id="rId7"/>
    <p:sldId id="306" r:id="rId8"/>
    <p:sldId id="340" r:id="rId9"/>
    <p:sldId id="336" r:id="rId10"/>
    <p:sldId id="337" r:id="rId11"/>
    <p:sldId id="338" r:id="rId12"/>
    <p:sldId id="339" r:id="rId13"/>
    <p:sldId id="342" r:id="rId14"/>
    <p:sldId id="343" r:id="rId15"/>
    <p:sldId id="344" r:id="rId16"/>
    <p:sldId id="341" r:id="rId17"/>
    <p:sldId id="345" r:id="rId18"/>
    <p:sldId id="349" r:id="rId19"/>
    <p:sldId id="350" r:id="rId20"/>
    <p:sldId id="346" r:id="rId21"/>
    <p:sldId id="347" r:id="rId22"/>
    <p:sldId id="351" r:id="rId23"/>
    <p:sldId id="354" r:id="rId24"/>
    <p:sldId id="352" r:id="rId25"/>
    <p:sldId id="348" r:id="rId26"/>
    <p:sldId id="353" r:id="rId27"/>
    <p:sldId id="355" r:id="rId28"/>
    <p:sldId id="357" r:id="rId29"/>
    <p:sldId id="356" r:id="rId30"/>
    <p:sldId id="358" r:id="rId31"/>
    <p:sldId id="359" r:id="rId32"/>
    <p:sldId id="360" r:id="rId33"/>
    <p:sldId id="361" r:id="rId3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2415" autoAdjust="0"/>
  </p:normalViewPr>
  <p:slideViewPr>
    <p:cSldViewPr snapToObjects="1">
      <p:cViewPr>
        <p:scale>
          <a:sx n="100" d="100"/>
          <a:sy n="100" d="100"/>
        </p:scale>
        <p:origin x="-2696" y="-1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5" Type="http://schemas.openxmlformats.org/officeDocument/2006/relationships/printerSettings" Target="printerSettings/printerSettings1.bin"/><Relationship Id="rId31" Type="http://schemas.openxmlformats.org/officeDocument/2006/relationships/slide" Target="slides/slide30.xml"/><Relationship Id="rId34" Type="http://schemas.openxmlformats.org/officeDocument/2006/relationships/slide" Target="slides/slide33.xml"/><Relationship Id="rId39" Type="http://schemas.openxmlformats.org/officeDocument/2006/relationships/tableStyles" Target="tableStyles.xml"/><Relationship Id="rId7" Type="http://schemas.openxmlformats.org/officeDocument/2006/relationships/slide" Target="slides/slide6.xml"/><Relationship Id="rId3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slide" Target="slides/slide26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slide" Target="slides/slide27.xml"/><Relationship Id="rId26" Type="http://schemas.openxmlformats.org/officeDocument/2006/relationships/slide" Target="slides/slide25.xml"/><Relationship Id="rId30" Type="http://schemas.openxmlformats.org/officeDocument/2006/relationships/slide" Target="slides/slide29.xml"/><Relationship Id="rId11" Type="http://schemas.openxmlformats.org/officeDocument/2006/relationships/slide" Target="slides/slide10.xml"/><Relationship Id="rId29" Type="http://schemas.openxmlformats.org/officeDocument/2006/relationships/slide" Target="slides/slide28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33" Type="http://schemas.openxmlformats.org/officeDocument/2006/relationships/slide" Target="slides/slide3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38" Type="http://schemas.openxmlformats.org/officeDocument/2006/relationships/theme" Target="theme/theme1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2/24/09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2/24/09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2/24/09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2/24/09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2/24/09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2/24/09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2/24/09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2/24/09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2/24/09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2/24/09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2/24/09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81BDA-3A75-004C-AD0C-C9F6D96EBFF5}" type="datetimeFigureOut">
              <a:rPr lang="en-US" smtClean="0"/>
              <a:pPr/>
              <a:t>2/24/09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Search and Recursion pt.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CS221 – 2/25/09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Recursion 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algorithms naturally lend themselves to recursion</a:t>
            </a:r>
          </a:p>
          <a:p>
            <a:pPr lvl="1"/>
            <a:r>
              <a:rPr lang="en-US" dirty="0" smtClean="0"/>
              <a:t>Easier to understand</a:t>
            </a:r>
          </a:p>
          <a:p>
            <a:pPr lvl="1"/>
            <a:r>
              <a:rPr lang="en-US" dirty="0" smtClean="0"/>
              <a:t>Easier to implement</a:t>
            </a:r>
          </a:p>
          <a:p>
            <a:pPr lvl="1"/>
            <a:r>
              <a:rPr lang="en-US" dirty="0" smtClean="0"/>
              <a:t>Easier to maintain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Recursion Drawbacks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recursive call goes on the stack.</a:t>
            </a:r>
          </a:p>
          <a:p>
            <a:r>
              <a:rPr lang="en-US" dirty="0" smtClean="0"/>
              <a:t>Recursion requires more memory</a:t>
            </a:r>
          </a:p>
          <a:p>
            <a:r>
              <a:rPr lang="en-US" dirty="0" smtClean="0"/>
              <a:t>Recursion can result in a stack overflow exception</a:t>
            </a:r>
          </a:p>
          <a:p>
            <a:r>
              <a:rPr lang="en-US" dirty="0" smtClean="0"/>
              <a:t>Recursion is marginally slower – has more overhead</a:t>
            </a:r>
          </a:p>
          <a:p>
            <a:r>
              <a:rPr lang="en-US" dirty="0" smtClean="0"/>
              <a:t>Recursion can be harder to understand, implement, and maintain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When should you use recursion?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it makes your solution simpler!</a:t>
            </a:r>
          </a:p>
          <a:p>
            <a:pPr lvl="1"/>
            <a:r>
              <a:rPr lang="en-US" dirty="0" smtClean="0"/>
              <a:t>The solution can be described as a process that breaks the problem into smaller pieces and then that process is applied to each smaller piece</a:t>
            </a:r>
          </a:p>
          <a:p>
            <a:endParaRPr lang="en-US" dirty="0" smtClean="0"/>
          </a:p>
          <a:p>
            <a:r>
              <a:rPr lang="en-US" dirty="0" smtClean="0"/>
              <a:t>The only benefit of recursion is simplicity</a:t>
            </a:r>
          </a:p>
          <a:p>
            <a:pPr lvl="1"/>
            <a:r>
              <a:rPr lang="en-US" dirty="0" smtClean="0"/>
              <a:t>If it feels too hard or is adding complexity, stop using it.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Recursive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Test()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	//Call itself</a:t>
            </a:r>
          </a:p>
          <a:p>
            <a:pPr>
              <a:buNone/>
            </a:pPr>
            <a:r>
              <a:rPr lang="en-US" dirty="0" smtClean="0"/>
              <a:t>	Test();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Recursive Function</a:t>
            </a:r>
            <a:endParaRPr lang="en-US" dirty="0"/>
          </a:p>
        </p:txBody>
      </p:sp>
      <p:pic>
        <p:nvPicPr>
          <p:cNvPr id="4" name="Content Placeholder 3" descr="recusion_path_explained.gif"/>
          <p:cNvPicPr>
            <a:picLocks noGrp="1" noChangeAspect="1"/>
          </p:cNvPicPr>
          <p:nvPr>
            <p:ph idx="1"/>
          </p:nvPr>
        </p:nvPicPr>
        <p:blipFill>
          <a:blip r:embed="rId2"/>
          <a:srcRect l="-60767" r="-60767"/>
          <a:stretch>
            <a:fillRect/>
          </a:stretch>
        </p:blipFill>
        <p:spPr/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Infinite Recursion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Recursive functions must have an exit condition</a:t>
            </a:r>
          </a:p>
          <a:p>
            <a:endParaRPr lang="en-US" dirty="0" smtClean="0"/>
          </a:p>
          <a:p>
            <a:r>
              <a:rPr lang="en-US" dirty="0" smtClean="0"/>
              <a:t>If not – Boom!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Stack Overflow</a:t>
            </a:r>
            <a:endParaRPr lang="en-US" dirty="0"/>
          </a:p>
        </p:txBody>
      </p:sp>
      <p:pic>
        <p:nvPicPr>
          <p:cNvPr id="4" name="Content Placeholder 3" descr="infinite-recursion.jpg"/>
          <p:cNvPicPr>
            <a:picLocks noGrp="1" noChangeAspect="1"/>
          </p:cNvPicPr>
          <p:nvPr>
            <p:ph idx="1"/>
          </p:nvPr>
        </p:nvPicPr>
        <p:blipFill>
          <a:blip r:embed="rId2"/>
          <a:srcRect l="-56597" r="-56597"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Exit Condition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err="1" smtClean="0"/>
              <a:t>Test(int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</a:t>
            </a:r>
            <a:r>
              <a:rPr lang="en-US" dirty="0" smtClean="0"/>
              <a:t>++;</a:t>
            </a:r>
          </a:p>
          <a:p>
            <a:pPr>
              <a:buNone/>
            </a:pPr>
            <a:r>
              <a:rPr lang="en-US" dirty="0" smtClean="0"/>
              <a:t>	if (</a:t>
            </a:r>
            <a:r>
              <a:rPr lang="en-US" dirty="0" err="1" smtClean="0"/>
              <a:t>i</a:t>
            </a:r>
            <a:r>
              <a:rPr lang="en-US" dirty="0" smtClean="0"/>
              <a:t> &lt;= 10)</a:t>
            </a:r>
          </a:p>
          <a:p>
            <a:pPr>
              <a:buNone/>
            </a:pPr>
            <a:r>
              <a:rPr lang="en-US" dirty="0" smtClean="0"/>
              <a:t>	{</a:t>
            </a:r>
          </a:p>
          <a:p>
            <a:pPr>
              <a:buNone/>
            </a:pPr>
            <a:r>
              <a:rPr lang="en-US" dirty="0" smtClean="0"/>
              <a:t>			</a:t>
            </a:r>
            <a:r>
              <a:rPr lang="en-US" dirty="0" err="1" smtClean="0"/>
              <a:t>Test(i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	}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to Design a Recursive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Determine the base case and base solution</a:t>
            </a:r>
          </a:p>
          <a:p>
            <a:r>
              <a:rPr lang="en-US" dirty="0" smtClean="0"/>
              <a:t>Determine how to break the problem up and provide recursive logic</a:t>
            </a:r>
          </a:p>
          <a:p>
            <a:r>
              <a:rPr lang="en-US" dirty="0" smtClean="0"/>
              <a:t>Determine how to combine into a cohesive solution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Recursive Linear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Base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Item we are looking at matches the key</a:t>
            </a:r>
          </a:p>
          <a:p>
            <a:pPr lvl="1"/>
            <a:r>
              <a:rPr lang="en-US" dirty="0" smtClean="0"/>
              <a:t>We are outside of the array bounds</a:t>
            </a:r>
          </a:p>
          <a:p>
            <a:r>
              <a:rPr lang="en-US" b="1" dirty="0" smtClean="0"/>
              <a:t>Recursive Logic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If base case doesn’t match, we need to look at each item in turn</a:t>
            </a:r>
          </a:p>
          <a:p>
            <a:r>
              <a:rPr lang="en-US" b="1" dirty="0" smtClean="0"/>
              <a:t>Combine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Once we’ve found the item we can return from all recursive calls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Implement Binary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Take a sorted data-set to search and a key to search for</a:t>
            </a:r>
          </a:p>
          <a:p>
            <a:r>
              <a:rPr lang="en-US" dirty="0" smtClean="0"/>
              <a:t>Start at the mid-point and see if that’s the key</a:t>
            </a:r>
          </a:p>
          <a:p>
            <a:r>
              <a:rPr lang="en-US" dirty="0" smtClean="0"/>
              <a:t>If not, see if you need to search above or below the mid-point</a:t>
            </a:r>
          </a:p>
          <a:p>
            <a:r>
              <a:rPr lang="en-US" dirty="0" smtClean="0"/>
              <a:t>Pick halfway point above or below and test again</a:t>
            </a:r>
          </a:p>
          <a:p>
            <a:r>
              <a:rPr lang="en-US" dirty="0" smtClean="0"/>
              <a:t>Repeat until you can no longer cut the remaining set in half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Recursive Linear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Take an array to search, an index to start with, a key to search for</a:t>
            </a:r>
          </a:p>
          <a:p>
            <a:r>
              <a:rPr lang="en-US" dirty="0" smtClean="0"/>
              <a:t>If index is outside array bounds, throw exception</a:t>
            </a:r>
          </a:p>
          <a:p>
            <a:r>
              <a:rPr lang="en-US" dirty="0" smtClean="0"/>
              <a:t>If </a:t>
            </a:r>
            <a:r>
              <a:rPr lang="en-US" dirty="0" err="1" smtClean="0"/>
              <a:t>array[index</a:t>
            </a:r>
            <a:r>
              <a:rPr lang="en-US" dirty="0" smtClean="0"/>
              <a:t>] == key, return array [index]</a:t>
            </a:r>
          </a:p>
          <a:p>
            <a:r>
              <a:rPr lang="en-US" dirty="0" smtClean="0"/>
              <a:t>Else call Linear Search recursively (array, index+1, key</a:t>
            </a:r>
            <a:r>
              <a:rPr lang="en-US" dirty="0" smtClean="0"/>
              <a:t>)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Recursive Linear Search</a:t>
            </a:r>
            <a:endParaRPr lang="en-US" dirty="0"/>
          </a:p>
        </p:txBody>
      </p:sp>
      <p:pic>
        <p:nvPicPr>
          <p:cNvPr id="4" name="Content Placeholder 3" descr="Picture 1.png"/>
          <p:cNvPicPr>
            <a:picLocks noGrp="1" noChangeAspect="1"/>
          </p:cNvPicPr>
          <p:nvPr>
            <p:ph idx="1"/>
          </p:nvPr>
        </p:nvPicPr>
        <p:blipFill>
          <a:blip r:embed="rId2"/>
          <a:srcRect t="-25316" b="-25316"/>
          <a:stretch>
            <a:fillRect/>
          </a:stretch>
        </p:blipFill>
        <p:spPr/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Tail Recursion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This is an example of tail recursion:</a:t>
            </a:r>
          </a:p>
          <a:p>
            <a:pPr lvl="1"/>
            <a:r>
              <a:rPr lang="en-US" dirty="0" smtClean="0"/>
              <a:t>There is a single recursive call</a:t>
            </a:r>
          </a:p>
          <a:p>
            <a:pPr lvl="1"/>
            <a:r>
              <a:rPr lang="en-US" dirty="0" smtClean="0"/>
              <a:t>It is the last line of the function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Tail recursion is relatively simple</a:t>
            </a:r>
          </a:p>
          <a:p>
            <a:endParaRPr lang="en-US" dirty="0" smtClean="0"/>
          </a:p>
          <a:p>
            <a:r>
              <a:rPr lang="en-US" dirty="0" smtClean="0"/>
              <a:t>More complicated:</a:t>
            </a:r>
          </a:p>
          <a:p>
            <a:pPr lvl="1"/>
            <a:r>
              <a:rPr lang="en-US" dirty="0" smtClean="0"/>
              <a:t>You can have multiple recursive calls</a:t>
            </a:r>
          </a:p>
          <a:p>
            <a:pPr lvl="1"/>
            <a:r>
              <a:rPr lang="en-US" dirty="0" smtClean="0"/>
              <a:t>You can have</a:t>
            </a:r>
            <a:r>
              <a:rPr lang="en-US" dirty="0" smtClean="0"/>
              <a:t> additional code following </a:t>
            </a:r>
            <a:r>
              <a:rPr lang="en-US" dirty="0" smtClean="0"/>
              <a:t>the recursive call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if this Wasn’t Tail Recursion?</a:t>
            </a:r>
            <a:endParaRPr lang="en-US" dirty="0"/>
          </a:p>
        </p:txBody>
      </p:sp>
      <p:pic>
        <p:nvPicPr>
          <p:cNvPr id="4" name="Content Placeholder 3" descr="recusion_path_explained.gif"/>
          <p:cNvPicPr>
            <a:picLocks noGrp="1" noChangeAspect="1"/>
          </p:cNvPicPr>
          <p:nvPr>
            <p:ph idx="1"/>
          </p:nvPr>
        </p:nvPicPr>
        <p:blipFill>
          <a:blip r:embed="rId2"/>
          <a:srcRect l="-60767" r="-60767"/>
          <a:stretch>
            <a:fillRect/>
          </a:stretch>
        </p:blipFill>
        <p:spPr/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Recursive Binary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Base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We’ve found the item we are looking for</a:t>
            </a:r>
          </a:p>
          <a:p>
            <a:pPr lvl="1"/>
            <a:r>
              <a:rPr lang="en-US" dirty="0" smtClean="0"/>
              <a:t>If First &gt; Last then throw an exception</a:t>
            </a:r>
          </a:p>
          <a:p>
            <a:r>
              <a:rPr lang="en-US" b="1" dirty="0" smtClean="0"/>
              <a:t>Recursive Logic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If key &gt; item then partition higher</a:t>
            </a:r>
          </a:p>
          <a:p>
            <a:pPr lvl="1"/>
            <a:r>
              <a:rPr lang="en-US" dirty="0" smtClean="0"/>
              <a:t>If key &lt; item then partition lower</a:t>
            </a:r>
          </a:p>
          <a:p>
            <a:r>
              <a:rPr lang="en-US" b="1" dirty="0" smtClean="0"/>
              <a:t>Combine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Once we’ve found the item we can return from all recursive calls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Recursive Binary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Take an array to search, a key to search for, first and last boundaries</a:t>
            </a:r>
          </a:p>
          <a:p>
            <a:r>
              <a:rPr lang="en-US" dirty="0" smtClean="0"/>
              <a:t>If first &gt; last, throw an exception</a:t>
            </a:r>
          </a:p>
          <a:p>
            <a:r>
              <a:rPr lang="en-US" dirty="0" smtClean="0"/>
              <a:t>Find the mid point</a:t>
            </a:r>
          </a:p>
          <a:p>
            <a:r>
              <a:rPr lang="en-US" dirty="0" smtClean="0"/>
              <a:t>If </a:t>
            </a:r>
            <a:r>
              <a:rPr lang="en-US" dirty="0" err="1" smtClean="0"/>
              <a:t>array[mid</a:t>
            </a:r>
            <a:r>
              <a:rPr lang="en-US" dirty="0" smtClean="0"/>
              <a:t>] == key, return </a:t>
            </a:r>
            <a:r>
              <a:rPr lang="en-US" dirty="0" err="1" smtClean="0"/>
              <a:t>array[mid</a:t>
            </a:r>
            <a:r>
              <a:rPr lang="en-US" dirty="0" smtClean="0"/>
              <a:t>]</a:t>
            </a:r>
          </a:p>
          <a:p>
            <a:r>
              <a:rPr lang="en-US" dirty="0" smtClean="0"/>
              <a:t>Else if </a:t>
            </a:r>
            <a:r>
              <a:rPr lang="en-US" dirty="0" err="1" smtClean="0"/>
              <a:t>array[mid</a:t>
            </a:r>
            <a:r>
              <a:rPr lang="en-US" dirty="0" smtClean="0"/>
              <a:t>] &lt; key call Binary Search recursively where first = mid + 1</a:t>
            </a:r>
          </a:p>
          <a:p>
            <a:r>
              <a:rPr lang="en-US" dirty="0" smtClean="0"/>
              <a:t>Else if </a:t>
            </a:r>
            <a:r>
              <a:rPr lang="en-US" dirty="0" err="1" smtClean="0"/>
              <a:t>array[mid</a:t>
            </a:r>
            <a:r>
              <a:rPr lang="en-US" dirty="0" smtClean="0"/>
              <a:t>] &gt; key call Binary Search recursively where last = mid – 1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Recursive Binary Search</a:t>
            </a:r>
            <a:endParaRPr lang="en-US" dirty="0"/>
          </a:p>
        </p:txBody>
      </p:sp>
      <p:pic>
        <p:nvPicPr>
          <p:cNvPr id="4" name="Content Placeholder 3" descr="Picture 1.png"/>
          <p:cNvPicPr>
            <a:picLocks noGrp="1" noChangeAspect="1"/>
          </p:cNvPicPr>
          <p:nvPr>
            <p:ph idx="1"/>
          </p:nvPr>
        </p:nvPicPr>
        <p:blipFill>
          <a:blip r:embed="rId2"/>
          <a:srcRect l="-11004" r="-11004"/>
          <a:stretch>
            <a:fillRect/>
          </a:stretch>
        </p:blipFill>
        <p:spPr/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Recursive Factorial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Example (</a:t>
            </a:r>
            <a:r>
              <a:rPr lang="en-US" dirty="0" err="1" smtClean="0"/>
              <a:t>n</a:t>
            </a:r>
            <a:r>
              <a:rPr lang="en-US" dirty="0" smtClean="0"/>
              <a:t>=5): 5*4*3*2*1 = 120</a:t>
            </a:r>
          </a:p>
          <a:p>
            <a:pPr>
              <a:buNone/>
            </a:pPr>
            <a:endParaRPr lang="en-US" dirty="0" smtClean="0"/>
          </a:p>
          <a:p>
            <a:r>
              <a:rPr lang="en-US" b="1" dirty="0" smtClean="0"/>
              <a:t>Base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/>
              <a:t>If </a:t>
            </a:r>
            <a:r>
              <a:rPr lang="en-US" dirty="0" err="1" smtClean="0"/>
              <a:t>n</a:t>
            </a:r>
            <a:r>
              <a:rPr lang="en-US" dirty="0" smtClean="0"/>
              <a:t> == 0 the return 1</a:t>
            </a:r>
          </a:p>
          <a:p>
            <a:pPr lvl="1"/>
            <a:r>
              <a:rPr lang="en-US" dirty="0" smtClean="0"/>
              <a:t>If </a:t>
            </a:r>
            <a:r>
              <a:rPr lang="en-US" dirty="0" err="1" smtClean="0"/>
              <a:t>n</a:t>
            </a:r>
            <a:r>
              <a:rPr lang="en-US" dirty="0" smtClean="0"/>
              <a:t> &lt; 0 then throw an exception</a:t>
            </a:r>
          </a:p>
          <a:p>
            <a:r>
              <a:rPr lang="en-US" b="1" dirty="0" smtClean="0"/>
              <a:t>Recursive Logic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/>
              <a:t>Recursively call factorial with </a:t>
            </a:r>
            <a:r>
              <a:rPr lang="en-US" dirty="0" err="1" smtClean="0"/>
              <a:t>n</a:t>
            </a:r>
            <a:r>
              <a:rPr lang="en-US" dirty="0" smtClean="0"/>
              <a:t> – 1</a:t>
            </a:r>
          </a:p>
          <a:p>
            <a:r>
              <a:rPr lang="en-US" b="1" dirty="0" smtClean="0"/>
              <a:t>Combine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/>
              <a:t>Multiply </a:t>
            </a:r>
            <a:r>
              <a:rPr lang="en-US" dirty="0" err="1" smtClean="0"/>
              <a:t>n</a:t>
            </a:r>
            <a:r>
              <a:rPr lang="en-US" dirty="0" smtClean="0"/>
              <a:t> * result of each recursive call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Recursive Factorial</a:t>
            </a:r>
            <a:endParaRPr lang="en-US" dirty="0"/>
          </a:p>
        </p:txBody>
      </p:sp>
      <p:pic>
        <p:nvPicPr>
          <p:cNvPr id="4" name="Content Placeholder 3" descr="Picture 1.png"/>
          <p:cNvPicPr>
            <a:picLocks noGrp="1" noChangeAspect="1"/>
          </p:cNvPicPr>
          <p:nvPr>
            <p:ph idx="1"/>
          </p:nvPr>
        </p:nvPicPr>
        <p:blipFill>
          <a:blip r:embed="rId2"/>
          <a:srcRect t="-18102" b="-18102"/>
          <a:stretch>
            <a:fillRect/>
          </a:stretch>
        </p:blipFill>
        <p:spPr/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Recursive Fibonacci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Example (</a:t>
            </a:r>
            <a:r>
              <a:rPr lang="en-US" dirty="0" err="1" smtClean="0"/>
              <a:t>n</a:t>
            </a:r>
            <a:r>
              <a:rPr lang="en-US" dirty="0" smtClean="0"/>
              <a:t>=7): 0+</a:t>
            </a:r>
            <a:r>
              <a:rPr lang="en-US" dirty="0" smtClean="0"/>
              <a:t>0 = </a:t>
            </a:r>
            <a:r>
              <a:rPr lang="en-US" b="1" dirty="0" smtClean="0"/>
              <a:t>0</a:t>
            </a:r>
            <a:r>
              <a:rPr lang="en-US" dirty="0" smtClean="0"/>
              <a:t>, 0+</a:t>
            </a:r>
            <a:r>
              <a:rPr lang="en-US" dirty="0" smtClean="0"/>
              <a:t>1 = </a:t>
            </a:r>
            <a:r>
              <a:rPr lang="en-US" b="1" dirty="0" smtClean="0"/>
              <a:t>1</a:t>
            </a:r>
            <a:r>
              <a:rPr lang="en-US" dirty="0" smtClean="0"/>
              <a:t>, 1+</a:t>
            </a:r>
            <a:r>
              <a:rPr lang="en-US" dirty="0" smtClean="0"/>
              <a:t>0 = </a:t>
            </a:r>
            <a:r>
              <a:rPr lang="en-US" b="1" dirty="0" smtClean="0"/>
              <a:t>1</a:t>
            </a:r>
            <a:r>
              <a:rPr lang="en-US" dirty="0" smtClean="0"/>
              <a:t>, 1+</a:t>
            </a:r>
            <a:r>
              <a:rPr lang="en-US" dirty="0" smtClean="0"/>
              <a:t>1 = </a:t>
            </a:r>
            <a:r>
              <a:rPr lang="en-US" b="1" dirty="0" smtClean="0"/>
              <a:t>2</a:t>
            </a:r>
            <a:r>
              <a:rPr lang="en-US" dirty="0" smtClean="0"/>
              <a:t>, 2+1 = </a:t>
            </a:r>
            <a:r>
              <a:rPr lang="en-US" b="1" dirty="0" smtClean="0"/>
              <a:t>3</a:t>
            </a:r>
            <a:r>
              <a:rPr lang="en-US" dirty="0" smtClean="0"/>
              <a:t>, 3+2 = </a:t>
            </a:r>
            <a:r>
              <a:rPr lang="en-US" b="1" dirty="0" smtClean="0"/>
              <a:t>5</a:t>
            </a:r>
            <a:r>
              <a:rPr lang="en-US" dirty="0" smtClean="0"/>
              <a:t>, 5+3 = </a:t>
            </a:r>
            <a:r>
              <a:rPr lang="en-US" b="1" dirty="0" smtClean="0"/>
              <a:t>8</a:t>
            </a:r>
            <a:r>
              <a:rPr lang="en-US" dirty="0" smtClean="0"/>
              <a:t>, 8+5 = </a:t>
            </a:r>
            <a:r>
              <a:rPr lang="en-US" b="1" dirty="0" smtClean="0"/>
              <a:t>13  </a:t>
            </a:r>
          </a:p>
          <a:p>
            <a:endParaRPr lang="en-US" dirty="0" smtClean="0"/>
          </a:p>
          <a:p>
            <a:r>
              <a:rPr lang="en-US" b="1" dirty="0" smtClean="0"/>
              <a:t>Base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/>
              <a:t>If </a:t>
            </a:r>
            <a:r>
              <a:rPr lang="en-US" dirty="0" err="1" smtClean="0"/>
              <a:t>n</a:t>
            </a:r>
            <a:r>
              <a:rPr lang="en-US" dirty="0" smtClean="0"/>
              <a:t> == 0, then return 0</a:t>
            </a:r>
          </a:p>
          <a:p>
            <a:pPr lvl="1"/>
            <a:r>
              <a:rPr lang="en-US" dirty="0" smtClean="0"/>
              <a:t>If </a:t>
            </a:r>
            <a:r>
              <a:rPr lang="en-US" dirty="0" err="1" smtClean="0"/>
              <a:t>n</a:t>
            </a:r>
            <a:r>
              <a:rPr lang="en-US" dirty="0" smtClean="0"/>
              <a:t> == 1, then return 1</a:t>
            </a:r>
            <a:endParaRPr lang="en-US" dirty="0" smtClean="0"/>
          </a:p>
          <a:p>
            <a:r>
              <a:rPr lang="en-US" b="1" dirty="0" smtClean="0"/>
              <a:t>Recursive </a:t>
            </a:r>
            <a:r>
              <a:rPr lang="en-US" b="1" dirty="0" smtClean="0"/>
              <a:t>Logic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/>
              <a:t>Recursively call </a:t>
            </a:r>
            <a:r>
              <a:rPr lang="en-US" dirty="0" err="1" smtClean="0"/>
              <a:t>fibonacci</a:t>
            </a:r>
            <a:r>
              <a:rPr lang="en-US" dirty="0" smtClean="0"/>
              <a:t> with </a:t>
            </a:r>
            <a:r>
              <a:rPr lang="en-US" dirty="0" err="1" smtClean="0"/>
              <a:t>n</a:t>
            </a:r>
            <a:r>
              <a:rPr lang="en-US" dirty="0" smtClean="0"/>
              <a:t> - 1 </a:t>
            </a:r>
          </a:p>
          <a:p>
            <a:pPr lvl="1"/>
            <a:r>
              <a:rPr lang="en-US" dirty="0" smtClean="0"/>
              <a:t>Recursively call </a:t>
            </a:r>
            <a:r>
              <a:rPr lang="en-US" dirty="0" err="1" smtClean="0"/>
              <a:t>fibonacci</a:t>
            </a:r>
            <a:r>
              <a:rPr lang="en-US" dirty="0" smtClean="0"/>
              <a:t> with </a:t>
            </a:r>
            <a:r>
              <a:rPr lang="en-US" dirty="0" err="1" smtClean="0"/>
              <a:t>n</a:t>
            </a:r>
            <a:r>
              <a:rPr lang="en-US" dirty="0" smtClean="0"/>
              <a:t> - 2</a:t>
            </a:r>
          </a:p>
          <a:p>
            <a:r>
              <a:rPr lang="en-US" b="1" dirty="0" smtClean="0"/>
              <a:t>Combine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/>
              <a:t>Return the sum of the results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Search</a:t>
            </a:r>
            <a:endParaRPr lang="en-US" dirty="0"/>
          </a:p>
        </p:txBody>
      </p:sp>
      <p:pic>
        <p:nvPicPr>
          <p:cNvPr id="4" name="Content Placeholder 3" descr="Picture 3.png"/>
          <p:cNvPicPr>
            <a:picLocks noGrp="1" noChangeAspect="1"/>
          </p:cNvPicPr>
          <p:nvPr>
            <p:ph idx="1"/>
          </p:nvPr>
        </p:nvPicPr>
        <p:blipFill>
          <a:blip r:embed="rId2"/>
          <a:srcRect l="-20801" r="-20801"/>
          <a:stretch>
            <a:fillRect/>
          </a:stretch>
        </p:blipFill>
        <p:spPr/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Recursive Fibonacci</a:t>
            </a:r>
            <a:endParaRPr lang="en-US" dirty="0"/>
          </a:p>
        </p:txBody>
      </p:sp>
      <p:pic>
        <p:nvPicPr>
          <p:cNvPr id="4" name="Content Placeholder 3" descr="Picture 2.png"/>
          <p:cNvPicPr>
            <a:picLocks noGrp="1" noChangeAspect="1"/>
          </p:cNvPicPr>
          <p:nvPr>
            <p:ph idx="1"/>
          </p:nvPr>
        </p:nvPicPr>
        <p:blipFill>
          <a:blip r:embed="rId2"/>
          <a:srcRect l="-2002" r="-2002"/>
          <a:stretch>
            <a:fillRect/>
          </a:stretch>
        </p:blipFill>
        <p:spPr/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Recursive Fibonacci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Previous solution is easy to understand and implement</a:t>
            </a:r>
          </a:p>
          <a:p>
            <a:endParaRPr lang="en-US" dirty="0" smtClean="0"/>
          </a:p>
          <a:p>
            <a:r>
              <a:rPr lang="en-US" dirty="0" smtClean="0"/>
              <a:t>Unfortunately it is O(2^n)</a:t>
            </a:r>
          </a:p>
          <a:p>
            <a:endParaRPr lang="en-US" dirty="0" smtClean="0"/>
          </a:p>
          <a:p>
            <a:r>
              <a:rPr lang="en-US" dirty="0" smtClean="0"/>
              <a:t>The text has a better solution that is </a:t>
            </a:r>
            <a:r>
              <a:rPr lang="en-US" dirty="0" err="1" smtClean="0"/>
              <a:t>O(n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Recursive Power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Example (</a:t>
            </a:r>
            <a:r>
              <a:rPr lang="en-US" dirty="0" err="1" smtClean="0"/>
              <a:t>x</a:t>
            </a:r>
            <a:r>
              <a:rPr lang="en-US" dirty="0" smtClean="0"/>
              <a:t> = 2, </a:t>
            </a:r>
            <a:r>
              <a:rPr lang="en-US" dirty="0" err="1" smtClean="0"/>
              <a:t>n</a:t>
            </a:r>
            <a:r>
              <a:rPr lang="en-US" dirty="0" smtClean="0"/>
              <a:t> = 5): 2*2*2*2*2 = 32</a:t>
            </a:r>
          </a:p>
          <a:p>
            <a:endParaRPr lang="en-US" b="1" dirty="0" smtClean="0"/>
          </a:p>
          <a:p>
            <a:r>
              <a:rPr lang="en-US" b="1" dirty="0" smtClean="0"/>
              <a:t>Base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/>
              <a:t>I</a:t>
            </a:r>
            <a:r>
              <a:rPr lang="en-US" dirty="0" smtClean="0"/>
              <a:t>f </a:t>
            </a:r>
            <a:r>
              <a:rPr lang="en-US" dirty="0" err="1" smtClean="0"/>
              <a:t>n</a:t>
            </a:r>
            <a:r>
              <a:rPr lang="en-US" dirty="0" smtClean="0"/>
              <a:t> = 0 then return 1</a:t>
            </a:r>
          </a:p>
          <a:p>
            <a:pPr lvl="1"/>
            <a:r>
              <a:rPr lang="en-US" dirty="0" smtClean="0"/>
              <a:t>If </a:t>
            </a:r>
            <a:r>
              <a:rPr lang="en-US" dirty="0" err="1" smtClean="0"/>
              <a:t>n</a:t>
            </a:r>
            <a:r>
              <a:rPr lang="en-US" dirty="0" smtClean="0"/>
              <a:t> &lt; 0 then throw an exception</a:t>
            </a:r>
          </a:p>
          <a:p>
            <a:pPr lvl="1"/>
            <a:endParaRPr lang="en-US" dirty="0" smtClean="0"/>
          </a:p>
          <a:p>
            <a:r>
              <a:rPr lang="en-US" b="1" dirty="0" smtClean="0"/>
              <a:t>Recursive Logic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Recursively call power with </a:t>
            </a:r>
            <a:r>
              <a:rPr lang="en-US" dirty="0" err="1" smtClean="0"/>
              <a:t>n</a:t>
            </a:r>
            <a:r>
              <a:rPr lang="en-US" dirty="0" smtClean="0"/>
              <a:t> - 1</a:t>
            </a:r>
          </a:p>
          <a:p>
            <a:endParaRPr lang="en-US" dirty="0" smtClean="0"/>
          </a:p>
          <a:p>
            <a:r>
              <a:rPr lang="en-US" b="1" dirty="0" smtClean="0"/>
              <a:t>Combine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Multiply </a:t>
            </a:r>
            <a:r>
              <a:rPr lang="en-US" dirty="0" err="1" smtClean="0"/>
              <a:t>x</a:t>
            </a:r>
            <a:r>
              <a:rPr lang="en-US" dirty="0" smtClean="0"/>
              <a:t> * the result of the recursive call</a:t>
            </a: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Recursive Power</a:t>
            </a:r>
            <a:endParaRPr lang="en-US" dirty="0"/>
          </a:p>
        </p:txBody>
      </p:sp>
      <p:pic>
        <p:nvPicPr>
          <p:cNvPr id="6" name="Content Placeholder 5" descr="Picture 1.png"/>
          <p:cNvPicPr>
            <a:picLocks noGrp="1" noChangeAspect="1"/>
          </p:cNvPicPr>
          <p:nvPr>
            <p:ph idx="1"/>
          </p:nvPr>
        </p:nvPicPr>
        <p:blipFill>
          <a:blip r:embed="rId2"/>
          <a:srcRect t="-11210" b="-11210"/>
          <a:stretch>
            <a:fillRect/>
          </a:stretch>
        </p:blipFill>
        <p:spPr>
          <a:xfrm>
            <a:off x="1447800" y="1981200"/>
            <a:ext cx="6373537" cy="350520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Search</a:t>
            </a:r>
            <a:endParaRPr lang="en-US" dirty="0"/>
          </a:p>
        </p:txBody>
      </p:sp>
      <p:pic>
        <p:nvPicPr>
          <p:cNvPr id="4" name="Content Placeholder 3" descr="Picture 4.png"/>
          <p:cNvPicPr>
            <a:picLocks noGrp="1" noChangeAspect="1"/>
          </p:cNvPicPr>
          <p:nvPr>
            <p:ph idx="1"/>
          </p:nvPr>
        </p:nvPicPr>
        <p:blipFill>
          <a:blip r:embed="rId2"/>
          <a:srcRect l="-31625" r="-31625"/>
          <a:stretch>
            <a:fillRect/>
          </a:stretch>
        </p:blipFill>
        <p:spPr/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Implement Binary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Given a sorted array and a key</a:t>
            </a:r>
          </a:p>
          <a:p>
            <a:r>
              <a:rPr lang="en-US" dirty="0" smtClean="0"/>
              <a:t>First = start of list</a:t>
            </a:r>
          </a:p>
          <a:p>
            <a:r>
              <a:rPr lang="en-US" dirty="0" smtClean="0"/>
              <a:t>Mid = middle of list</a:t>
            </a:r>
          </a:p>
          <a:p>
            <a:r>
              <a:rPr lang="en-US" dirty="0" smtClean="0"/>
              <a:t>Last = end of list</a:t>
            </a:r>
          </a:p>
          <a:p>
            <a:r>
              <a:rPr lang="en-US" dirty="0" smtClean="0"/>
              <a:t>if </a:t>
            </a:r>
            <a:r>
              <a:rPr lang="en-US" dirty="0" err="1" smtClean="0"/>
              <a:t>array[mid</a:t>
            </a:r>
            <a:r>
              <a:rPr lang="en-US" dirty="0" smtClean="0"/>
              <a:t>] == key</a:t>
            </a:r>
          </a:p>
          <a:p>
            <a:pPr lvl="1"/>
            <a:r>
              <a:rPr lang="en-US" dirty="0" smtClean="0"/>
              <a:t>Return key</a:t>
            </a:r>
          </a:p>
          <a:p>
            <a:r>
              <a:rPr lang="en-US" dirty="0" smtClean="0"/>
              <a:t>If mid &gt; key</a:t>
            </a:r>
          </a:p>
          <a:p>
            <a:pPr lvl="1"/>
            <a:r>
              <a:rPr lang="en-US" dirty="0" smtClean="0"/>
              <a:t>Last = mid - 1</a:t>
            </a:r>
          </a:p>
          <a:p>
            <a:r>
              <a:rPr lang="en-US" dirty="0" smtClean="0"/>
              <a:t>If mid &lt; key</a:t>
            </a:r>
          </a:p>
          <a:p>
            <a:pPr lvl="1"/>
            <a:r>
              <a:rPr lang="en-US" dirty="0" smtClean="0"/>
              <a:t>First = mid + 1</a:t>
            </a:r>
          </a:p>
          <a:p>
            <a:r>
              <a:rPr lang="en-US" dirty="0" smtClean="0"/>
              <a:t>Mid = (first + last)/2</a:t>
            </a:r>
          </a:p>
          <a:p>
            <a:r>
              <a:rPr lang="en-US" dirty="0" smtClean="0"/>
              <a:t>Continue until first &gt; last</a:t>
            </a:r>
          </a:p>
          <a:p>
            <a:r>
              <a:rPr lang="en-US" dirty="0" smtClean="0"/>
              <a:t>If the key isn’t found, throw an exception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Integer Binary Search</a:t>
            </a:r>
            <a:endParaRPr lang="en-US" dirty="0"/>
          </a:p>
        </p:txBody>
      </p:sp>
      <p:pic>
        <p:nvPicPr>
          <p:cNvPr id="4" name="Content Placeholder 3" descr="Picture 1.png"/>
          <p:cNvPicPr>
            <a:picLocks noGrp="1" noChangeAspect="1"/>
          </p:cNvPicPr>
          <p:nvPr>
            <p:ph idx="1"/>
          </p:nvPr>
        </p:nvPicPr>
        <p:blipFill>
          <a:blip r:embed="rId2"/>
          <a:srcRect l="-54384" r="-54384"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Generic Binary Search</a:t>
            </a:r>
            <a:endParaRPr lang="en-US" dirty="0"/>
          </a:p>
        </p:txBody>
      </p:sp>
      <p:pic>
        <p:nvPicPr>
          <p:cNvPr id="4" name="Content Placeholder 3" descr="Picture 2.png"/>
          <p:cNvPicPr>
            <a:picLocks noGrp="1" noChangeAspect="1"/>
          </p:cNvPicPr>
          <p:nvPr>
            <p:ph idx="1"/>
          </p:nvPr>
        </p:nvPicPr>
        <p:blipFill>
          <a:blip r:embed="rId2"/>
          <a:srcRect l="-45907" r="-45907"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Recursion</a:t>
            </a:r>
            <a:endParaRPr lang="en-US" dirty="0"/>
          </a:p>
        </p:txBody>
      </p:sp>
      <p:pic>
        <p:nvPicPr>
          <p:cNvPr id="4" name="Content Placeholder 3" descr="recursion.jpg"/>
          <p:cNvPicPr>
            <a:picLocks noGrp="1" noChangeAspect="1"/>
          </p:cNvPicPr>
          <p:nvPr>
            <p:ph idx="1"/>
          </p:nvPr>
        </p:nvPicPr>
        <p:blipFill>
          <a:blip r:embed="rId2"/>
          <a:srcRect l="-22732" r="-22732"/>
          <a:stretch>
            <a:fillRect/>
          </a:stretch>
        </p:blipFill>
        <p:spPr/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 recursive function is a function that calls itself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Any iterative algorithm can be written recursively</a:t>
            </a:r>
          </a:p>
          <a:p>
            <a:r>
              <a:rPr lang="en-US" dirty="0" smtClean="0"/>
              <a:t>Any recursive algorithm can be written iteratively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That doesn’t mean that you should!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1437</TotalTime>
  <Words>982</Words>
  <Application>Microsoft Macintosh PowerPoint</Application>
  <PresentationFormat>On-screen Show (4:3)</PresentationFormat>
  <Paragraphs>162</Paragraphs>
  <Slides>33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Office Theme</vt:lpstr>
      <vt:lpstr>Search and Recursion pt. 2</vt:lpstr>
      <vt:lpstr>How to Implement Binary Search</vt:lpstr>
      <vt:lpstr>Binary Search</vt:lpstr>
      <vt:lpstr>Binary Search</vt:lpstr>
      <vt:lpstr>How to Implement Binary Search</vt:lpstr>
      <vt:lpstr>Integer Binary Search</vt:lpstr>
      <vt:lpstr>Generic Binary Search</vt:lpstr>
      <vt:lpstr>Recursion</vt:lpstr>
      <vt:lpstr>Recursion</vt:lpstr>
      <vt:lpstr>Recursion Benefits</vt:lpstr>
      <vt:lpstr>Recursion Drawbacks</vt:lpstr>
      <vt:lpstr>When should you use recursion?</vt:lpstr>
      <vt:lpstr>Simple Recursive Function</vt:lpstr>
      <vt:lpstr>Simple Recursive Function</vt:lpstr>
      <vt:lpstr>Infinite Recursion</vt:lpstr>
      <vt:lpstr>Stack Overflow</vt:lpstr>
      <vt:lpstr>Exit Condition</vt:lpstr>
      <vt:lpstr>How to Design a Recursive Algorithm</vt:lpstr>
      <vt:lpstr>Recursive Linear Search</vt:lpstr>
      <vt:lpstr>Recursive Linear Search</vt:lpstr>
      <vt:lpstr>Recursive Linear Search</vt:lpstr>
      <vt:lpstr>Tail Recursion</vt:lpstr>
      <vt:lpstr>What if this Wasn’t Tail Recursion?</vt:lpstr>
      <vt:lpstr>Recursive Binary Search</vt:lpstr>
      <vt:lpstr>Recursive Binary Search</vt:lpstr>
      <vt:lpstr>Recursive Binary Search</vt:lpstr>
      <vt:lpstr>Recursive Factorial</vt:lpstr>
      <vt:lpstr>Recursive Factorial</vt:lpstr>
      <vt:lpstr>Recursive Fibonacci</vt:lpstr>
      <vt:lpstr>Recursive Fibonacci</vt:lpstr>
      <vt:lpstr>Recursive Fibonacci</vt:lpstr>
      <vt:lpstr>Recursive Power</vt:lpstr>
      <vt:lpstr>Recursive Power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Testing and Debugging</dc:title>
  <dc:creator>Jason Taylor</dc:creator>
  <cp:lastModifiedBy>Jason Taylor</cp:lastModifiedBy>
  <cp:revision>17</cp:revision>
  <dcterms:created xsi:type="dcterms:W3CDTF">2009-02-24T23:25:28Z</dcterms:created>
  <dcterms:modified xsi:type="dcterms:W3CDTF">2009-02-24T23:48:21Z</dcterms:modified>
</cp:coreProperties>
</file>